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94660"/>
  </p:normalViewPr>
  <p:slideViewPr>
    <p:cSldViewPr>
      <p:cViewPr>
        <p:scale>
          <a:sx n="89" d="100"/>
          <a:sy n="89" d="100"/>
        </p:scale>
        <p:origin x="-1094" y="3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AA77DBA5-7FDE-48F6-B665-7C3E8BAECC22}" type="datetimeFigureOut">
              <a:rPr lang="ru-RU" smtClean="0"/>
              <a:t>27.01.2022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2665174D-FF20-4349-8B24-6EE55AEFAC6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665174D-FF20-4349-8B24-6EE55AEFAC6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665174D-FF20-4349-8B24-6EE55AEFAC6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665174D-FF20-4349-8B24-6EE55AEFAC62}"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665174D-FF20-4349-8B24-6EE55AEFAC62}"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665174D-FF20-4349-8B24-6EE55AEFAC62}"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665174D-FF20-4349-8B24-6EE55AEFAC62}"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665174D-FF20-4349-8B24-6EE55AEFAC62}"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AA77DBA5-7FDE-48F6-B665-7C3E8BAECC22}" type="datetimeFigureOut">
              <a:rPr lang="ru-RU" smtClean="0"/>
              <a:t>27.01.2022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665174D-FF20-4349-8B24-6EE55AEFAC6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AA77DBA5-7FDE-48F6-B665-7C3E8BAECC22}" type="datetimeFigureOut">
              <a:rPr lang="ru-RU" smtClean="0"/>
              <a:t>27.01.2022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665174D-FF20-4349-8B24-6EE55AEFAC62}"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AA77DBA5-7FDE-48F6-B665-7C3E8BAECC22}" type="datetimeFigureOut">
              <a:rPr lang="ru-RU" smtClean="0"/>
              <a:t>27.01.2022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2665174D-FF20-4349-8B24-6EE55AEFAC62}"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77DBA5-7FDE-48F6-B665-7C3E8BAECC22}" type="datetimeFigureOut">
              <a:rPr lang="ru-RU" smtClean="0"/>
              <a:t>27.01.2022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665174D-FF20-4349-8B24-6EE55AEFAC6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6"/>
            <a:ext cx="7992888" cy="4647426"/>
          </a:xfrm>
          <a:prstGeom prst="rect">
            <a:avLst/>
          </a:prstGeom>
        </p:spPr>
        <p:txBody>
          <a:bodyPr wrap="square">
            <a:spAutoFit/>
          </a:bodyPr>
          <a:lstStyle/>
          <a:p>
            <a:pPr algn="ctr"/>
            <a:r>
              <a:rPr lang="ru-RU" sz="3500" b="1" dirty="0" smtClean="0">
                <a:solidFill>
                  <a:schemeClr val="bg2">
                    <a:lumMod val="25000"/>
                  </a:schemeClr>
                </a:solidFill>
                <a:latin typeface="Arial Black" pitchFamily="34" charset="0"/>
              </a:rPr>
              <a:t>Способы управления МКД </a:t>
            </a:r>
          </a:p>
          <a:p>
            <a:pPr algn="ctr"/>
            <a:endParaRPr lang="ru-RU" dirty="0" smtClean="0"/>
          </a:p>
          <a:p>
            <a:pPr algn="just"/>
            <a:r>
              <a:rPr lang="ru-RU" dirty="0" smtClean="0"/>
              <a:t>В соответствии с ч.2 ст.161 ЖК РФ управление МКД может осуществляться следующими способами: </a:t>
            </a:r>
          </a:p>
          <a:p>
            <a:pPr lvl="1" algn="just">
              <a:lnSpc>
                <a:spcPct val="150000"/>
              </a:lnSpc>
              <a:buFont typeface="Arial" pitchFamily="34" charset="0"/>
              <a:buChar char="•"/>
            </a:pPr>
            <a:r>
              <a:rPr lang="ru-RU" dirty="0"/>
              <a:t> </a:t>
            </a:r>
            <a:r>
              <a:rPr lang="ru-RU" dirty="0" smtClean="0"/>
              <a:t>непосредственным управлением собственниками помещений в МКД (не более 16 квартир в жилом доме); </a:t>
            </a:r>
          </a:p>
          <a:p>
            <a:pPr lvl="1" algn="just">
              <a:lnSpc>
                <a:spcPct val="150000"/>
              </a:lnSpc>
              <a:buFont typeface="Arial" pitchFamily="34" charset="0"/>
              <a:buChar char="•"/>
            </a:pPr>
            <a:r>
              <a:rPr lang="ru-RU" dirty="0" smtClean="0"/>
              <a:t>управляющей компанией; </a:t>
            </a:r>
          </a:p>
          <a:p>
            <a:pPr lvl="1" algn="just">
              <a:lnSpc>
                <a:spcPct val="150000"/>
              </a:lnSpc>
              <a:buFont typeface="Arial" pitchFamily="34" charset="0"/>
              <a:buChar char="•"/>
            </a:pPr>
            <a:r>
              <a:rPr lang="ru-RU" dirty="0" smtClean="0"/>
              <a:t>ТСЖ, ТСН, ЖСК или иным специализированным потребительским кооперативом. </a:t>
            </a:r>
          </a:p>
          <a:p>
            <a:pPr algn="just"/>
            <a:r>
              <a:rPr lang="ru-RU" dirty="0"/>
              <a:t>	</a:t>
            </a:r>
            <a:endParaRPr lang="ru-RU" dirty="0" smtClean="0"/>
          </a:p>
          <a:p>
            <a:pPr algn="just"/>
            <a:r>
              <a:rPr lang="ru-RU" dirty="0"/>
              <a:t>	</a:t>
            </a:r>
            <a:r>
              <a:rPr lang="ru-RU" b="1" dirty="0" smtClean="0">
                <a:solidFill>
                  <a:srgbClr val="FF0000"/>
                </a:solidFill>
              </a:rPr>
              <a:t>Согласно ст.161 ЖК РФ МКД может управляться только одним из выше перечисленных способов. Владельцы помещений в доме обязаны выбрать способ управления МКД (ч.2 ст.161 ЖК РФ).</a:t>
            </a:r>
            <a:endParaRPr lang="ru-RU"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47625" lvl="2" indent="38100" algn="ctr">
              <a:lnSpc>
                <a:spcPct val="150000"/>
              </a:lnSpc>
              <a:buNone/>
            </a:pPr>
            <a:r>
              <a:rPr lang="ru-RU" sz="1700" b="1" dirty="0" smtClean="0">
                <a:solidFill>
                  <a:srgbClr val="FF0000"/>
                </a:solidFill>
                <a:latin typeface="Arial" pitchFamily="34" charset="0"/>
                <a:cs typeface="Arial" pitchFamily="34" charset="0"/>
              </a:rPr>
              <a:t>1 Принятие </a:t>
            </a:r>
            <a:r>
              <a:rPr lang="ru-RU" sz="1700" b="1" dirty="0" smtClean="0">
                <a:solidFill>
                  <a:srgbClr val="FF0000"/>
                </a:solidFill>
                <a:latin typeface="Arial" pitchFamily="34" charset="0"/>
                <a:cs typeface="Arial" pitchFamily="34" charset="0"/>
              </a:rPr>
              <a:t>решений о выборе способа управления и о создании ТСН. </a:t>
            </a:r>
            <a:endParaRPr lang="ru-RU" sz="1700" b="1" dirty="0" smtClean="0">
              <a:solidFill>
                <a:srgbClr val="FF0000"/>
              </a:solidFill>
              <a:latin typeface="Arial" pitchFamily="34" charset="0"/>
              <a:cs typeface="Arial" pitchFamily="34" charset="0"/>
            </a:endParaRPr>
          </a:p>
          <a:p>
            <a:pPr marL="228600" lvl="2" indent="-47625" algn="just">
              <a:lnSpc>
                <a:spcPct val="150000"/>
              </a:lnSpc>
              <a:buNone/>
            </a:pPr>
            <a:r>
              <a:rPr lang="ru-RU" sz="1700" dirty="0" smtClean="0">
                <a:latin typeface="Arial" pitchFamily="34" charset="0"/>
                <a:cs typeface="Arial" pitchFamily="34" charset="0"/>
              </a:rPr>
              <a:t>Собственники </a:t>
            </a:r>
            <a:r>
              <a:rPr lang="ru-RU" sz="1700" dirty="0" smtClean="0">
                <a:latin typeface="Arial" pitchFamily="34" charset="0"/>
                <a:cs typeface="Arial" pitchFamily="34" charset="0"/>
              </a:rPr>
              <a:t>помещений в одном многоквартирном доме могут создать только одно товарищество собственников недвижимости. Решение о создании ТСН принимается собственниками помещений в многоквартирном доме на их общем собрании. Такое решение считается принятым, если за него проголосовали собственники помещений в соответствующем многоквартирном доме, обладающие более чем пятьюдесятью процентами голосов от общего числа голосов собственников помещений в таком доме. </a:t>
            </a:r>
            <a:endParaRPr lang="ru-RU" sz="1700" dirty="0">
              <a:latin typeface="Arial" pitchFamily="34" charset="0"/>
              <a:cs typeface="Arial" pitchFamily="34" charset="0"/>
            </a:endParaRPr>
          </a:p>
        </p:txBody>
      </p:sp>
      <p:sp>
        <p:nvSpPr>
          <p:cNvPr id="3" name="Заголовок 2"/>
          <p:cNvSpPr>
            <a:spLocks noGrp="1"/>
          </p:cNvSpPr>
          <p:nvPr>
            <p:ph type="title"/>
          </p:nvPr>
        </p:nvSpPr>
        <p:spPr/>
        <p:txBody>
          <a:bodyPr>
            <a:noAutofit/>
          </a:bodyPr>
          <a:lstStyle/>
          <a:p>
            <a:pPr algn="ctr"/>
            <a:r>
              <a:rPr lang="ru-RU" sz="4000" dirty="0" smtClean="0"/>
              <a:t>Пошаговая инструкция создания </a:t>
            </a:r>
            <a:r>
              <a:rPr lang="ru-RU" sz="4000" dirty="0" smtClean="0"/>
              <a:t>ТСН</a:t>
            </a:r>
            <a:endParaRPr lang="ru-RU"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404664"/>
            <a:ext cx="8229600" cy="5688632"/>
          </a:xfrm>
        </p:spPr>
        <p:txBody>
          <a:bodyPr>
            <a:normAutofit/>
          </a:bodyPr>
          <a:lstStyle/>
          <a:p>
            <a:pPr marL="85725" indent="0" algn="just">
              <a:lnSpc>
                <a:spcPct val="150000"/>
              </a:lnSpc>
              <a:buNone/>
            </a:pPr>
            <a:r>
              <a:rPr lang="ru-RU" sz="1700" dirty="0" smtClean="0">
                <a:latin typeface="Arial" pitchFamily="34" charset="0"/>
                <a:cs typeface="Arial" pitchFamily="34" charset="0"/>
              </a:rPr>
              <a:t>	</a:t>
            </a:r>
            <a:r>
              <a:rPr lang="ru-RU" sz="1700" b="1" dirty="0" smtClean="0">
                <a:solidFill>
                  <a:srgbClr val="FF0000"/>
                </a:solidFill>
                <a:latin typeface="Arial" pitchFamily="34" charset="0"/>
                <a:cs typeface="Arial" pitchFamily="34" charset="0"/>
              </a:rPr>
              <a:t>2</a:t>
            </a:r>
            <a:r>
              <a:rPr lang="ru-RU" sz="1700" b="1" dirty="0" smtClean="0">
                <a:solidFill>
                  <a:srgbClr val="FF0000"/>
                </a:solidFill>
                <a:latin typeface="Arial" pitchFamily="34" charset="0"/>
                <a:cs typeface="Arial" pitchFamily="34" charset="0"/>
              </a:rPr>
              <a:t>. Оформление Протокола общего собрания собственников </a:t>
            </a:r>
            <a:r>
              <a:rPr lang="ru-RU" sz="1700" dirty="0" smtClean="0">
                <a:latin typeface="Arial" pitchFamily="34" charset="0"/>
                <a:cs typeface="Arial" pitchFamily="34" charset="0"/>
              </a:rPr>
              <a:t>помещений в многоквартирном доме, на котором приняты решения о создании товарищества собственников недвижимости и об утверждении его устава, подписывается всеми собственниками помещений в многоквартирном доме, проголосовавшими за принятие таких решений</a:t>
            </a:r>
            <a:r>
              <a:rPr lang="ru-RU" sz="1700" dirty="0" smtClean="0">
                <a:latin typeface="Arial" pitchFamily="34" charset="0"/>
                <a:cs typeface="Arial" pitchFamily="34" charset="0"/>
              </a:rPr>
              <a:t>.</a:t>
            </a:r>
            <a:endParaRPr lang="ru-RU" sz="1700" dirty="0" smtClean="0">
              <a:latin typeface="Arial" pitchFamily="34" charset="0"/>
              <a:cs typeface="Arial" pitchFamily="34" charset="0"/>
            </a:endParaRPr>
          </a:p>
          <a:p>
            <a:pPr marL="85725" indent="0" algn="just">
              <a:lnSpc>
                <a:spcPct val="150000"/>
              </a:lnSpc>
              <a:buNone/>
            </a:pPr>
            <a:endParaRPr lang="ru-RU" sz="1700" dirty="0" smtClean="0">
              <a:latin typeface="Arial" pitchFamily="34" charset="0"/>
              <a:cs typeface="Arial" pitchFamily="34" charset="0"/>
            </a:endParaRPr>
          </a:p>
          <a:p>
            <a:pPr marL="85725" indent="0" algn="just">
              <a:lnSpc>
                <a:spcPct val="150000"/>
              </a:lnSpc>
              <a:buNone/>
            </a:pPr>
            <a:r>
              <a:rPr lang="ru-RU" sz="1700" dirty="0" smtClean="0">
                <a:latin typeface="Arial" pitchFamily="34" charset="0"/>
                <a:cs typeface="Arial" pitchFamily="34" charset="0"/>
              </a:rPr>
              <a:t>	</a:t>
            </a:r>
            <a:r>
              <a:rPr lang="ru-RU" sz="1700" b="1" dirty="0" smtClean="0">
                <a:solidFill>
                  <a:srgbClr val="FF0000"/>
                </a:solidFill>
                <a:latin typeface="Arial" pitchFamily="34" charset="0"/>
                <a:cs typeface="Arial" pitchFamily="34" charset="0"/>
              </a:rPr>
              <a:t> 3. Утверждение Устава</a:t>
            </a:r>
            <a:r>
              <a:rPr lang="ru-RU" sz="1700" dirty="0" smtClean="0">
                <a:latin typeface="Arial" pitchFamily="34" charset="0"/>
                <a:cs typeface="Arial" pitchFamily="34" charset="0"/>
              </a:rPr>
              <a:t>. На том же собрании собственников необходимо утвердить устав </a:t>
            </a:r>
            <a:r>
              <a:rPr lang="ru-RU" sz="1700" dirty="0" smtClean="0">
                <a:latin typeface="Arial" pitchFamily="34" charset="0"/>
                <a:cs typeface="Arial" pitchFamily="34" charset="0"/>
              </a:rPr>
              <a:t>ТСН. </a:t>
            </a:r>
            <a:r>
              <a:rPr lang="ru-RU" sz="1700" dirty="0" smtClean="0">
                <a:latin typeface="Arial" pitchFamily="34" charset="0"/>
                <a:cs typeface="Arial" pitchFamily="34" charset="0"/>
              </a:rPr>
              <a:t>В этом документе расписываются все аспекты деятельности </a:t>
            </a:r>
            <a:r>
              <a:rPr lang="ru-RU" sz="1700" dirty="0" smtClean="0">
                <a:latin typeface="Arial" pitchFamily="34" charset="0"/>
                <a:cs typeface="Arial" pitchFamily="34" charset="0"/>
              </a:rPr>
              <a:t>ТСН: </a:t>
            </a:r>
            <a:r>
              <a:rPr lang="ru-RU" sz="1700" dirty="0" smtClean="0">
                <a:latin typeface="Arial" pitchFamily="34" charset="0"/>
                <a:cs typeface="Arial" pitchFamily="34" charset="0"/>
              </a:rPr>
              <a:t>права, обязанности жильцов и руководителей, ревизия </a:t>
            </a:r>
            <a:r>
              <a:rPr lang="ru-RU" sz="1700" dirty="0" smtClean="0">
                <a:latin typeface="Arial" pitchFamily="34" charset="0"/>
                <a:cs typeface="Arial" pitchFamily="34" charset="0"/>
              </a:rPr>
              <a:t>ТСН, </a:t>
            </a:r>
            <a:r>
              <a:rPr lang="ru-RU" sz="1700" dirty="0" smtClean="0">
                <a:latin typeface="Arial" pitchFamily="34" charset="0"/>
                <a:cs typeface="Arial" pitchFamily="34" charset="0"/>
              </a:rPr>
              <a:t>начало и прекращение работы и т.д. </a:t>
            </a:r>
            <a:endParaRPr lang="ru-RU" sz="17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404664"/>
            <a:ext cx="8229600" cy="5688632"/>
          </a:xfrm>
        </p:spPr>
        <p:txBody>
          <a:bodyPr>
            <a:normAutofit fontScale="92500" lnSpcReduction="20000"/>
          </a:bodyPr>
          <a:lstStyle/>
          <a:p>
            <a:pPr marL="85725" indent="0" algn="just">
              <a:lnSpc>
                <a:spcPct val="150000"/>
              </a:lnSpc>
              <a:buNone/>
            </a:pPr>
            <a:r>
              <a:rPr lang="ru-RU" sz="1700" dirty="0" smtClean="0">
                <a:latin typeface="Arial" pitchFamily="34" charset="0"/>
                <a:cs typeface="Arial" pitchFamily="34" charset="0"/>
              </a:rPr>
              <a:t>	</a:t>
            </a:r>
            <a:r>
              <a:rPr lang="ru-RU" sz="1800" dirty="0" smtClean="0">
                <a:latin typeface="Arial" pitchFamily="34" charset="0"/>
                <a:cs typeface="Arial" pitchFamily="34" charset="0"/>
              </a:rPr>
              <a:t> </a:t>
            </a:r>
            <a:r>
              <a:rPr lang="ru-RU" sz="1800" b="1" dirty="0" smtClean="0">
                <a:solidFill>
                  <a:srgbClr val="FF0000"/>
                </a:solidFill>
                <a:latin typeface="Arial" pitchFamily="34" charset="0"/>
                <a:cs typeface="Arial" pitchFamily="34" charset="0"/>
              </a:rPr>
              <a:t>4. Выбор правления ТСН. </a:t>
            </a:r>
            <a:r>
              <a:rPr lang="ru-RU" sz="1800" dirty="0" smtClean="0">
                <a:latin typeface="Arial" pitchFamily="34" charset="0"/>
                <a:cs typeface="Arial" pitchFamily="34" charset="0"/>
              </a:rPr>
              <a:t>Правление ТСН выбирается так же на общем собрании жильцов до регистрации ТСН. Правление </a:t>
            </a:r>
            <a:r>
              <a:rPr lang="ru-RU" sz="1800" dirty="0" smtClean="0">
                <a:latin typeface="Arial" pitchFamily="34" charset="0"/>
                <a:cs typeface="Arial" pitchFamily="34" charset="0"/>
              </a:rPr>
              <a:t>ТСН избирает </a:t>
            </a:r>
            <a:r>
              <a:rPr lang="ru-RU" sz="1800" dirty="0" smtClean="0">
                <a:latin typeface="Arial" pitchFamily="34" charset="0"/>
                <a:cs typeface="Arial" pitchFamily="34" charset="0"/>
              </a:rPr>
              <a:t>из своего состава председателя товарищества на своем отдельном собрании, если избрание председателя товарищества не отнесено к компетенции общего собрания членов товарищества уставом товарищества. Так же общим собранием членов ТСН необходимо выбрать ревизионную группу, которая будет проверять работу правления</a:t>
            </a:r>
          </a:p>
          <a:p>
            <a:pPr marL="85725" indent="0" algn="just">
              <a:lnSpc>
                <a:spcPct val="150000"/>
              </a:lnSpc>
              <a:buNone/>
            </a:pPr>
            <a:r>
              <a:rPr lang="ru-RU" sz="1800" dirty="0" smtClean="0">
                <a:latin typeface="Arial" pitchFamily="34" charset="0"/>
                <a:cs typeface="Arial" pitchFamily="34" charset="0"/>
              </a:rPr>
              <a:t>	</a:t>
            </a:r>
            <a:r>
              <a:rPr lang="ru-RU" sz="1800" b="1" dirty="0" smtClean="0">
                <a:solidFill>
                  <a:srgbClr val="FF0000"/>
                </a:solidFill>
                <a:latin typeface="Arial" pitchFamily="34" charset="0"/>
                <a:cs typeface="Arial" pitchFamily="34" charset="0"/>
              </a:rPr>
              <a:t>5</a:t>
            </a:r>
            <a:r>
              <a:rPr lang="ru-RU" sz="1800" b="1" dirty="0" smtClean="0">
                <a:solidFill>
                  <a:srgbClr val="FF0000"/>
                </a:solidFill>
                <a:latin typeface="Arial" pitchFamily="34" charset="0"/>
                <a:cs typeface="Arial" pitchFamily="34" charset="0"/>
              </a:rPr>
              <a:t>. Регистрация ТСН</a:t>
            </a:r>
            <a:r>
              <a:rPr lang="ru-RU" sz="1800" b="1" dirty="0" smtClean="0">
                <a:solidFill>
                  <a:srgbClr val="FF0000"/>
                </a:solidFill>
                <a:latin typeface="Arial" pitchFamily="34" charset="0"/>
                <a:cs typeface="Arial" pitchFamily="34" charset="0"/>
              </a:rPr>
              <a:t>. </a:t>
            </a:r>
            <a:r>
              <a:rPr lang="ru-RU" sz="1800" dirty="0" smtClean="0">
                <a:latin typeface="Arial" pitchFamily="34" charset="0"/>
                <a:cs typeface="Arial" pitchFamily="34" charset="0"/>
              </a:rPr>
              <a:t>При </a:t>
            </a:r>
            <a:r>
              <a:rPr lang="ru-RU" sz="1800" dirty="0" smtClean="0">
                <a:latin typeface="Arial" pitchFamily="34" charset="0"/>
                <a:cs typeface="Arial" pitchFamily="34" charset="0"/>
              </a:rPr>
              <a:t>государственной регистрации ТСН представляются протокол общего собрания собственников помещений в многоквартирном доме, на котором приняты решения о создании товарищества и об утверждении его устава, </a:t>
            </a:r>
            <a:r>
              <a:rPr lang="ru-RU" sz="1800" dirty="0" smtClean="0">
                <a:latin typeface="Arial" pitchFamily="34" charset="0"/>
                <a:cs typeface="Arial" pitchFamily="34" charset="0"/>
              </a:rPr>
              <a:t>устав </a:t>
            </a:r>
            <a:r>
              <a:rPr lang="ru-RU" sz="1800" dirty="0" smtClean="0">
                <a:latin typeface="Arial" pitchFamily="34" charset="0"/>
                <a:cs typeface="Arial" pitchFamily="34" charset="0"/>
              </a:rPr>
              <a:t>товарищества в двух экземплярах, а также сведения о лицах, проголосовавших на общем собрании собственников помещений в многоквартирном доме за создание товарищества собственников жилья, о принадлежащих этим лицам долях в праве общей собственности на общее имущество в многоквартирном доме. Товарищество регистрируется как юридическое лицо. </a:t>
            </a:r>
            <a:endParaRPr lang="ru-RU" sz="18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404664"/>
            <a:ext cx="8229600" cy="5688632"/>
          </a:xfrm>
        </p:spPr>
        <p:txBody>
          <a:bodyPr>
            <a:normAutofit/>
          </a:bodyPr>
          <a:lstStyle/>
          <a:p>
            <a:pPr marL="85725" indent="0" algn="just">
              <a:lnSpc>
                <a:spcPct val="150000"/>
              </a:lnSpc>
              <a:buNone/>
            </a:pPr>
            <a:r>
              <a:rPr lang="ru-RU" sz="1700" dirty="0" smtClean="0">
                <a:latin typeface="Arial" pitchFamily="34" charset="0"/>
                <a:cs typeface="Arial" pitchFamily="34" charset="0"/>
              </a:rPr>
              <a:t>	</a:t>
            </a:r>
            <a:r>
              <a:rPr lang="ru-RU" sz="1800" dirty="0" smtClean="0">
                <a:latin typeface="Arial" pitchFamily="34" charset="0"/>
                <a:cs typeface="Arial" pitchFamily="34" charset="0"/>
              </a:rPr>
              <a:t> </a:t>
            </a:r>
            <a:r>
              <a:rPr lang="ru-RU" sz="1700" b="1" dirty="0" smtClean="0">
                <a:latin typeface="Arial" pitchFamily="34" charset="0"/>
                <a:cs typeface="Arial" pitchFamily="34" charset="0"/>
              </a:rPr>
              <a:t>Для </a:t>
            </a:r>
            <a:r>
              <a:rPr lang="ru-RU" sz="1700" b="1" dirty="0" smtClean="0">
                <a:latin typeface="Arial" pitchFamily="34" charset="0"/>
                <a:cs typeface="Arial" pitchFamily="34" charset="0"/>
              </a:rPr>
              <a:t>его регистрации необходимо предоставить: </a:t>
            </a:r>
            <a:endParaRPr lang="ru-RU" sz="1700" b="1" dirty="0" smtClean="0">
              <a:latin typeface="Arial" pitchFamily="34" charset="0"/>
              <a:cs typeface="Arial" pitchFamily="34" charset="0"/>
            </a:endParaRPr>
          </a:p>
          <a:p>
            <a:pPr marL="85725" indent="0" algn="just">
              <a:buNone/>
            </a:pPr>
            <a:r>
              <a:rPr lang="ru-RU" sz="1700" dirty="0" smtClean="0">
                <a:latin typeface="Arial" pitchFamily="34" charset="0"/>
                <a:cs typeface="Arial" pitchFamily="34" charset="0"/>
              </a:rPr>
              <a:t>- заявление </a:t>
            </a:r>
            <a:r>
              <a:rPr lang="ru-RU" sz="1700" dirty="0" smtClean="0">
                <a:latin typeface="Arial" pitchFamily="34" charset="0"/>
                <a:cs typeface="Arial" pitchFamily="34" charset="0"/>
              </a:rPr>
              <a:t>о государственной регистрации по форме № 11001 </a:t>
            </a:r>
            <a:endParaRPr lang="ru-RU" sz="1700" dirty="0" smtClean="0">
              <a:latin typeface="Arial" pitchFamily="34" charset="0"/>
              <a:cs typeface="Arial" pitchFamily="34" charset="0"/>
            </a:endParaRPr>
          </a:p>
          <a:p>
            <a:pPr marL="85725"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решение о создании товарищества собственников жилья в виде протокола общего собрания (подлинник, или нотариально заверенную копию</a:t>
            </a:r>
            <a:r>
              <a:rPr lang="ru-RU" sz="1700" dirty="0" smtClean="0">
                <a:latin typeface="Arial" pitchFamily="34" charset="0"/>
                <a:cs typeface="Arial" pitchFamily="34" charset="0"/>
              </a:rPr>
              <a:t>),</a:t>
            </a:r>
          </a:p>
          <a:p>
            <a:pPr marL="85725"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- 2 экземпляра устава товарищества собственников жилья (прошитые, пронумерованные и утвержденные общим собранием домовладельцев</a:t>
            </a:r>
            <a:r>
              <a:rPr lang="ru-RU" sz="1700" dirty="0" smtClean="0">
                <a:latin typeface="Arial" pitchFamily="34" charset="0"/>
                <a:cs typeface="Arial" pitchFamily="34" charset="0"/>
              </a:rPr>
              <a:t>),</a:t>
            </a:r>
          </a:p>
          <a:p>
            <a:pPr marL="85725"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 квитанцию об уплате госпошлины за регистрацию товарищества (4 000 рублей). </a:t>
            </a:r>
            <a:endParaRPr lang="ru-RU" sz="1700" dirty="0" smtClean="0">
              <a:latin typeface="Arial" pitchFamily="34" charset="0"/>
              <a:cs typeface="Arial" pitchFamily="34" charset="0"/>
            </a:endParaRPr>
          </a:p>
          <a:p>
            <a:pPr marL="85725" indent="0" algn="just">
              <a:lnSpc>
                <a:spcPct val="150000"/>
              </a:lnSpc>
              <a:buNone/>
            </a:pPr>
            <a:r>
              <a:rPr lang="ru-RU" sz="1700" dirty="0" smtClean="0">
                <a:latin typeface="Arial" pitchFamily="34" charset="0"/>
                <a:cs typeface="Arial" pitchFamily="34" charset="0"/>
              </a:rPr>
              <a:t>	</a:t>
            </a:r>
          </a:p>
          <a:p>
            <a:pPr marL="85725" indent="0" algn="just">
              <a:lnSpc>
                <a:spcPct val="150000"/>
              </a:lnSpc>
              <a:buNone/>
            </a:pPr>
            <a:r>
              <a:rPr lang="ru-RU" sz="1700" dirty="0" smtClean="0">
                <a:latin typeface="Arial" pitchFamily="34" charset="0"/>
                <a:cs typeface="Arial" pitchFamily="34" charset="0"/>
              </a:rPr>
              <a:t>	</a:t>
            </a:r>
            <a:r>
              <a:rPr lang="ru-RU" sz="1700" b="1" dirty="0" smtClean="0">
                <a:solidFill>
                  <a:srgbClr val="FF0000"/>
                </a:solidFill>
                <a:latin typeface="Arial" pitchFamily="34" charset="0"/>
                <a:cs typeface="Arial" pitchFamily="34" charset="0"/>
              </a:rPr>
              <a:t>6</a:t>
            </a:r>
            <a:r>
              <a:rPr lang="ru-RU" sz="1700" b="1" dirty="0" smtClean="0">
                <a:solidFill>
                  <a:srgbClr val="FF0000"/>
                </a:solidFill>
                <a:latin typeface="Arial" pitchFamily="34" charset="0"/>
                <a:cs typeface="Arial" pitchFamily="34" charset="0"/>
              </a:rPr>
              <a:t>. Открытие счета в банке. </a:t>
            </a:r>
            <a:r>
              <a:rPr lang="ru-RU" sz="1700" dirty="0" smtClean="0">
                <a:latin typeface="Arial" pitchFamily="34" charset="0"/>
                <a:cs typeface="Arial" pitchFamily="34" charset="0"/>
              </a:rPr>
              <a:t>После регистрации ТСН открываются счета в банке, на которые будут поступать деньги от членских взносов и коммерческой деятельности ТСН. </a:t>
            </a:r>
            <a:endParaRPr lang="ru-RU" sz="1700" dirty="0" smtClean="0">
              <a:latin typeface="Arial" pitchFamily="34" charset="0"/>
              <a:cs typeface="Arial" pitchFamily="34" charset="0"/>
            </a:endParaRPr>
          </a:p>
          <a:p>
            <a:pPr marL="85725" indent="0" algn="just">
              <a:lnSpc>
                <a:spcPct val="150000"/>
              </a:lnSpc>
              <a:buNone/>
            </a:pPr>
            <a:r>
              <a:rPr lang="ru-RU" sz="1700" dirty="0" smtClean="0">
                <a:latin typeface="Arial" pitchFamily="34" charset="0"/>
                <a:cs typeface="Arial" pitchFamily="34" charset="0"/>
              </a:rPr>
              <a:t>	</a:t>
            </a:r>
          </a:p>
          <a:p>
            <a:pPr marL="85725" indent="0" algn="just">
              <a:lnSpc>
                <a:spcPct val="150000"/>
              </a:lnSpc>
              <a:buNone/>
            </a:pPr>
            <a:r>
              <a:rPr lang="ru-RU" sz="1700" dirty="0" smtClean="0">
                <a:latin typeface="Arial" pitchFamily="34" charset="0"/>
                <a:cs typeface="Arial" pitchFamily="34" charset="0"/>
              </a:rPr>
              <a:t>	</a:t>
            </a:r>
            <a:r>
              <a:rPr lang="ru-RU" sz="1700" b="1" dirty="0" smtClean="0">
                <a:solidFill>
                  <a:srgbClr val="FF0000"/>
                </a:solidFill>
                <a:latin typeface="Arial" pitchFamily="34" charset="0"/>
                <a:cs typeface="Arial" pitchFamily="34" charset="0"/>
              </a:rPr>
              <a:t>7</a:t>
            </a:r>
            <a:r>
              <a:rPr lang="ru-RU" sz="1700" b="1" dirty="0" smtClean="0">
                <a:solidFill>
                  <a:srgbClr val="FF0000"/>
                </a:solidFill>
                <a:latin typeface="Arial" pitchFamily="34" charset="0"/>
                <a:cs typeface="Arial" pitchFamily="34" charset="0"/>
              </a:rPr>
              <a:t>. Уведомление Администрации </a:t>
            </a:r>
            <a:r>
              <a:rPr lang="ru-RU" sz="1700" b="1" dirty="0" smtClean="0">
                <a:solidFill>
                  <a:srgbClr val="FF0000"/>
                </a:solidFill>
                <a:latin typeface="Arial" pitchFamily="34" charset="0"/>
                <a:cs typeface="Arial" pitchFamily="34" charset="0"/>
              </a:rPr>
              <a:t>поссовета</a:t>
            </a:r>
            <a:r>
              <a:rPr lang="ru-RU" sz="1700" dirty="0" smtClean="0">
                <a:latin typeface="Arial" pitchFamily="34" charset="0"/>
                <a:cs typeface="Arial" pitchFamily="34" charset="0"/>
              </a:rPr>
              <a:t>, </a:t>
            </a:r>
            <a:r>
              <a:rPr lang="ru-RU" sz="1700" dirty="0" smtClean="0">
                <a:latin typeface="Arial" pitchFamily="34" charset="0"/>
                <a:cs typeface="Arial" pitchFamily="34" charset="0"/>
              </a:rPr>
              <a:t>а также Инспекции по жилищному надзору РК о начале деятельности ТСН.</a:t>
            </a:r>
            <a:endParaRPr lang="ru-RU" sz="17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3.jpg"/>
          <p:cNvPicPr>
            <a:picLocks noGrp="1" noChangeAspect="1"/>
          </p:cNvPicPr>
          <p:nvPr>
            <p:ph idx="1"/>
          </p:nvPr>
        </p:nvPicPr>
        <p:blipFill>
          <a:blip r:embed="rId2" cstate="print"/>
          <a:srcRect t="7404"/>
          <a:stretch>
            <a:fillRect/>
          </a:stretch>
        </p:blipFill>
        <p:spPr>
          <a:xfrm>
            <a:off x="467544" y="890182"/>
            <a:ext cx="7924538" cy="5707170"/>
          </a:xfrm>
        </p:spPr>
      </p:pic>
      <p:sp>
        <p:nvSpPr>
          <p:cNvPr id="3" name="Заголовок 2"/>
          <p:cNvSpPr>
            <a:spLocks noGrp="1"/>
          </p:cNvSpPr>
          <p:nvPr>
            <p:ph type="title"/>
          </p:nvPr>
        </p:nvSpPr>
        <p:spPr>
          <a:xfrm>
            <a:off x="539552" y="0"/>
            <a:ext cx="8229600" cy="1143000"/>
          </a:xfrm>
        </p:spPr>
        <p:txBody>
          <a:bodyPr>
            <a:normAutofit/>
          </a:bodyPr>
          <a:lstStyle/>
          <a:p>
            <a:pPr algn="ctr"/>
            <a:r>
              <a:rPr lang="ru-RU" sz="3500" dirty="0" smtClean="0"/>
              <a:t>ТСН из нескольких домов</a:t>
            </a:r>
            <a:endParaRPr lang="ru-RU" sz="3500" dirty="0"/>
          </a:p>
        </p:txBody>
      </p:sp>
      <p:sp>
        <p:nvSpPr>
          <p:cNvPr id="5" name="Прямоугольник 4"/>
          <p:cNvSpPr/>
          <p:nvPr/>
        </p:nvSpPr>
        <p:spPr>
          <a:xfrm>
            <a:off x="827584" y="3933056"/>
            <a:ext cx="7272808" cy="36004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ОБЩЕЕ ПРАВЛЕНИЕ ТСН</a:t>
            </a:r>
            <a:endParaRPr lang="ru-RU" b="1" dirty="0">
              <a:solidFill>
                <a:srgbClr val="FF0000"/>
              </a:solidFill>
            </a:endParaRPr>
          </a:p>
        </p:txBody>
      </p:sp>
      <p:sp>
        <p:nvSpPr>
          <p:cNvPr id="6" name="Прямоугольник 5"/>
          <p:cNvSpPr/>
          <p:nvPr/>
        </p:nvSpPr>
        <p:spPr>
          <a:xfrm>
            <a:off x="4211960" y="5229200"/>
            <a:ext cx="2376264" cy="2880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4">
                    <a:lumMod val="75000"/>
                  </a:schemeClr>
                </a:solidFill>
              </a:rPr>
              <a:t>ПРАВЛЕНИЕ ТСН</a:t>
            </a:r>
            <a:endParaRPr lang="ru-RU" b="1" dirty="0">
              <a:solidFill>
                <a:schemeClr val="accent4">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980728"/>
            <a:ext cx="8229600" cy="5040560"/>
          </a:xfrm>
        </p:spPr>
        <p:txBody>
          <a:bodyPr>
            <a:normAutofit/>
          </a:bodyPr>
          <a:lstStyle/>
          <a:p>
            <a:pPr marL="85725" lvl="1" indent="0" algn="just">
              <a:buNone/>
            </a:pPr>
            <a:r>
              <a:rPr lang="ru-RU" sz="1700" dirty="0" smtClean="0">
                <a:latin typeface="Arial" pitchFamily="34" charset="0"/>
                <a:cs typeface="Arial" pitchFamily="34" charset="0"/>
              </a:rPr>
              <a:t>	Общая структура ТСН включает в себя:</a:t>
            </a:r>
          </a:p>
          <a:p>
            <a:pPr marL="85725" lvl="1"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1) Председателя ТСН и председатели домов (вознаграждение);</a:t>
            </a:r>
          </a:p>
          <a:p>
            <a:pPr marL="85725" lvl="1"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2) Бухгалтер – он же может и исполнять функции диспетчера аварийной службы (Договор ГПХ);</a:t>
            </a:r>
          </a:p>
          <a:p>
            <a:pPr marL="85725" lvl="1"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3) Слесарь (договор ГПХ);</a:t>
            </a:r>
          </a:p>
          <a:p>
            <a:pPr marL="85725" lvl="1"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4) Электрик (договор ГПХ);</a:t>
            </a:r>
          </a:p>
          <a:p>
            <a:pPr marL="85725" lvl="1" indent="0" algn="just">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5) Дворник и уборщик </a:t>
            </a:r>
            <a:r>
              <a:rPr lang="ru-RU" sz="1700" dirty="0" err="1" smtClean="0">
                <a:latin typeface="Arial" pitchFamily="34" charset="0"/>
                <a:cs typeface="Arial" pitchFamily="34" charset="0"/>
              </a:rPr>
              <a:t>общедомовой</a:t>
            </a:r>
            <a:r>
              <a:rPr lang="ru-RU" sz="1700" dirty="0" smtClean="0">
                <a:latin typeface="Arial" pitchFamily="34" charset="0"/>
                <a:cs typeface="Arial" pitchFamily="34" charset="0"/>
              </a:rPr>
              <a:t> территории (договор ГПХ)</a:t>
            </a:r>
          </a:p>
          <a:p>
            <a:pPr marL="85725" lvl="1" indent="0" algn="just">
              <a:buNone/>
            </a:pPr>
            <a:endParaRPr lang="ru-RU" sz="3500" dirty="0" smtClean="0"/>
          </a:p>
          <a:p>
            <a:pPr marL="85725" lvl="1" indent="0" algn="just">
              <a:buNone/>
            </a:pPr>
            <a:r>
              <a:rPr lang="ru-RU" sz="3500" dirty="0" smtClean="0"/>
              <a:t>Материальная обеспеченность:</a:t>
            </a:r>
            <a:endParaRPr lang="ru-RU" sz="1700" dirty="0" smtClean="0">
              <a:latin typeface="Arial" pitchFamily="34" charset="0"/>
              <a:cs typeface="Arial" pitchFamily="34" charset="0"/>
            </a:endParaRPr>
          </a:p>
          <a:p>
            <a:pPr marL="600075" lvl="1" indent="-514350" algn="just">
              <a:buFont typeface="+mj-lt"/>
              <a:buAutoNum type="arabicPeriod"/>
            </a:pPr>
            <a:r>
              <a:rPr lang="ru-RU" sz="1700" dirty="0" smtClean="0">
                <a:latin typeface="Arial" pitchFamily="34" charset="0"/>
                <a:cs typeface="Arial" pitchFamily="34" charset="0"/>
              </a:rPr>
              <a:t>Компьютер, принтер и СФОТ (программное обеспечение) и Интернет;</a:t>
            </a:r>
          </a:p>
          <a:p>
            <a:pPr marL="600075" lvl="1" indent="-514350" algn="just">
              <a:buFont typeface="+mj-lt"/>
              <a:buAutoNum type="arabicPeriod"/>
            </a:pPr>
            <a:r>
              <a:rPr lang="ru-RU" sz="1700" dirty="0" smtClean="0">
                <a:latin typeface="Arial" pitchFamily="34" charset="0"/>
                <a:cs typeface="Arial" pitchFamily="34" charset="0"/>
              </a:rPr>
              <a:t>Телефон для АДС;</a:t>
            </a:r>
          </a:p>
          <a:p>
            <a:pPr marL="600075" lvl="1" indent="-514350" algn="just">
              <a:buFont typeface="+mj-lt"/>
              <a:buAutoNum type="arabicPeriod"/>
            </a:pPr>
            <a:r>
              <a:rPr lang="ru-RU" sz="1700" dirty="0" smtClean="0">
                <a:latin typeface="Arial" pitchFamily="34" charset="0"/>
                <a:cs typeface="Arial" pitchFamily="34" charset="0"/>
              </a:rPr>
              <a:t>МЗ рабочего инструмента (перчатки, лопаты, веники и т.д.)</a:t>
            </a:r>
          </a:p>
          <a:p>
            <a:pPr marL="600075" lvl="1" indent="-514350" algn="just">
              <a:buFont typeface="+mj-lt"/>
              <a:buAutoNum type="arabicPeriod"/>
            </a:pPr>
            <a:r>
              <a:rPr lang="ru-RU" sz="1700" dirty="0" smtClean="0">
                <a:latin typeface="Arial" pitchFamily="34" charset="0"/>
                <a:cs typeface="Arial" pitchFamily="34" charset="0"/>
              </a:rPr>
              <a:t>Резерв по АДС </a:t>
            </a:r>
          </a:p>
        </p:txBody>
      </p:sp>
      <p:sp>
        <p:nvSpPr>
          <p:cNvPr id="3" name="Заголовок 2"/>
          <p:cNvSpPr>
            <a:spLocks noGrp="1"/>
          </p:cNvSpPr>
          <p:nvPr>
            <p:ph type="title"/>
          </p:nvPr>
        </p:nvSpPr>
        <p:spPr>
          <a:xfrm>
            <a:off x="467544" y="0"/>
            <a:ext cx="8229600" cy="1143000"/>
          </a:xfrm>
        </p:spPr>
        <p:txBody>
          <a:bodyPr>
            <a:normAutofit/>
          </a:bodyPr>
          <a:lstStyle/>
          <a:p>
            <a:r>
              <a:rPr lang="ru-RU" sz="3500" dirty="0" smtClean="0"/>
              <a:t>ПРИМЕРНЫЙ ШТАТ ТСН</a:t>
            </a:r>
            <a:endParaRPr lang="ru-RU" sz="3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1.jpg"/>
          <p:cNvPicPr>
            <a:picLocks noGrp="1" noChangeAspect="1"/>
          </p:cNvPicPr>
          <p:nvPr>
            <p:ph idx="1"/>
          </p:nvPr>
        </p:nvPicPr>
        <p:blipFill>
          <a:blip r:embed="rId2" cstate="print"/>
          <a:stretch>
            <a:fillRect/>
          </a:stretch>
        </p:blipFill>
        <p:spPr>
          <a:xfrm>
            <a:off x="337929" y="764704"/>
            <a:ext cx="8684165" cy="4824536"/>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1196752"/>
            <a:ext cx="8229600" cy="4752528"/>
          </a:xfrm>
        </p:spPr>
        <p:txBody>
          <a:bodyPr>
            <a:normAutofit fontScale="77500" lnSpcReduction="20000"/>
          </a:bodyPr>
          <a:lstStyle/>
          <a:p>
            <a:pPr marL="0" indent="11113" algn="just">
              <a:lnSpc>
                <a:spcPct val="170000"/>
              </a:lnSpc>
              <a:buNone/>
            </a:pPr>
            <a:r>
              <a:rPr lang="ru-RU" dirty="0" smtClean="0">
                <a:latin typeface="Arial" pitchFamily="34" charset="0"/>
                <a:cs typeface="Arial" pitchFamily="34" charset="0"/>
              </a:rPr>
              <a:t>	</a:t>
            </a:r>
            <a:r>
              <a:rPr lang="ru-RU" sz="2200" dirty="0" smtClean="0">
                <a:latin typeface="Arial" pitchFamily="34" charset="0"/>
                <a:cs typeface="Arial" pitchFamily="34" charset="0"/>
              </a:rPr>
              <a:t>Как </a:t>
            </a:r>
            <a:r>
              <a:rPr lang="ru-RU" sz="2200" dirty="0" smtClean="0">
                <a:latin typeface="Arial" pitchFamily="34" charset="0"/>
                <a:cs typeface="Arial" pitchFamily="34" charset="0"/>
              </a:rPr>
              <a:t>организационно-правовая форма ТСН - это товарищество. По закону ТСН - это добровольное объединение собственников недвижимого имущества, в нашем случае помещений в МКД. ТСН создаётся для совместного владения, пользования и в установленных законом пределах распоряжения общим имуществом (п.1 ст.123.12 ГК РФ). </a:t>
            </a:r>
            <a:endParaRPr lang="ru-RU" sz="2200" dirty="0" smtClean="0">
              <a:latin typeface="Arial" pitchFamily="34" charset="0"/>
              <a:cs typeface="Arial" pitchFamily="34" charset="0"/>
            </a:endParaRPr>
          </a:p>
          <a:p>
            <a:pPr marL="0" indent="11113" algn="just">
              <a:lnSpc>
                <a:spcPct val="170000"/>
              </a:lnSpc>
              <a:buNone/>
            </a:pPr>
            <a:r>
              <a:rPr lang="ru-RU" sz="2200" dirty="0" smtClean="0">
                <a:latin typeface="Arial" pitchFamily="34" charset="0"/>
                <a:cs typeface="Arial" pitchFamily="34" charset="0"/>
              </a:rPr>
              <a:t>	</a:t>
            </a:r>
            <a:r>
              <a:rPr lang="ru-RU" sz="2200" dirty="0" smtClean="0">
                <a:latin typeface="Arial" pitchFamily="34" charset="0"/>
                <a:cs typeface="Arial" pitchFamily="34" charset="0"/>
              </a:rPr>
              <a:t>ТСН </a:t>
            </a:r>
            <a:r>
              <a:rPr lang="ru-RU" sz="2200" dirty="0" smtClean="0">
                <a:latin typeface="Arial" pitchFamily="34" charset="0"/>
                <a:cs typeface="Arial" pitchFamily="34" charset="0"/>
              </a:rPr>
              <a:t>- это некоммерческая корпоративная организация, созданная для реализации потребностей собственников МКД. Члены товарищества обладают правом участия в нём, формируют его высший орган, обладают правами и обязанностями в отношении созданного ими юридического лица (п.1, 2 ст.65.1 ГК РФ). Создание и деятельность ТСН регламентированы ст.123.12 - 123.14, ст.65.1 - 65.3 ГК РФ и нормами раздела VI ЖК РФ</a:t>
            </a:r>
            <a:r>
              <a:rPr lang="ru-RU" sz="2200" dirty="0" smtClean="0">
                <a:latin typeface="Arial" pitchFamily="34" charset="0"/>
                <a:cs typeface="Arial" pitchFamily="34" charset="0"/>
              </a:rPr>
              <a:t>.</a:t>
            </a:r>
            <a:endParaRPr lang="ru-RU" sz="2200" dirty="0">
              <a:latin typeface="Arial" pitchFamily="34" charset="0"/>
              <a:cs typeface="Arial" pitchFamily="34" charset="0"/>
            </a:endParaRPr>
          </a:p>
        </p:txBody>
      </p:sp>
      <p:sp>
        <p:nvSpPr>
          <p:cNvPr id="3" name="Заголовок 2"/>
          <p:cNvSpPr>
            <a:spLocks noGrp="1"/>
          </p:cNvSpPr>
          <p:nvPr>
            <p:ph type="title"/>
          </p:nvPr>
        </p:nvSpPr>
        <p:spPr/>
        <p:txBody>
          <a:bodyPr>
            <a:normAutofit/>
          </a:bodyPr>
          <a:lstStyle/>
          <a:p>
            <a:r>
              <a:rPr lang="ru-RU" dirty="0" smtClean="0"/>
              <a:t>ЧТО ТАКОЕ ТСН</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548680"/>
            <a:ext cx="8229600" cy="5116024"/>
          </a:xfrm>
        </p:spPr>
        <p:txBody>
          <a:bodyPr>
            <a:normAutofit/>
          </a:bodyPr>
          <a:lstStyle/>
          <a:p>
            <a:pPr marL="0" indent="0" algn="just">
              <a:lnSpc>
                <a:spcPct val="150000"/>
              </a:lnSpc>
              <a:buNone/>
            </a:pPr>
            <a:r>
              <a:rPr lang="ru-RU" sz="1700" dirty="0" smtClean="0">
                <a:latin typeface="Arial" pitchFamily="34" charset="0"/>
                <a:cs typeface="Arial" pitchFamily="34" charset="0"/>
              </a:rPr>
              <a:t>	Товарищество </a:t>
            </a:r>
            <a:r>
              <a:rPr lang="ru-RU" sz="1700" dirty="0" smtClean="0">
                <a:latin typeface="Arial" pitchFamily="34" charset="0"/>
                <a:cs typeface="Arial" pitchFamily="34" charset="0"/>
              </a:rPr>
              <a:t>осуществляет обслуживание, эксплуатацию и ремонт общего имущества собственников в доме. ТСН может также сдавать в аренду части общего имущества в МКД по решению общего собрания собственников (ч.1 - 2 ст.152 ЖК РФ). ТСН может вести предпринимательскую деятельность по управлению МКД. Но данный вид деятельности должен служить только тем целям, ради которых создавалось ТСН. Полученные доходы не должны присваиваться и распределяться между его членами (ст.218, 123.13 ГК РФ). </a:t>
            </a:r>
            <a:r>
              <a:rPr lang="ru-RU" sz="1700" dirty="0" smtClean="0">
                <a:latin typeface="Arial" pitchFamily="34" charset="0"/>
                <a:cs typeface="Arial" pitchFamily="34" charset="0"/>
              </a:rPr>
              <a:t>	ТСН </a:t>
            </a:r>
            <a:r>
              <a:rPr lang="ru-RU" sz="1700" dirty="0" smtClean="0">
                <a:latin typeface="Arial" pitchFamily="34" charset="0"/>
                <a:cs typeface="Arial" pitchFamily="34" charset="0"/>
              </a:rPr>
              <a:t>самостоятельно несёт ответственность по своим обязательствам принадлежащим ему имуществом. Члены ТСН освобождаются от ответственности по долгам товарищества (п.3 ст.123.12 ГК РФ). Товарищество создается без ограничения срока деятельности. Но можно создать ТСН на определенный срок, который должен быть обязательно прописан в его </a:t>
            </a:r>
            <a:r>
              <a:rPr lang="ru-RU" sz="1700" dirty="0" smtClean="0">
                <a:latin typeface="Arial" pitchFamily="34" charset="0"/>
                <a:cs typeface="Arial" pitchFamily="34" charset="0"/>
              </a:rPr>
              <a:t>уставе.</a:t>
            </a:r>
            <a:endParaRPr lang="ru-RU" sz="17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2.jpg"/>
          <p:cNvPicPr>
            <a:picLocks noGrp="1" noChangeAspect="1"/>
          </p:cNvPicPr>
          <p:nvPr>
            <p:ph idx="1"/>
          </p:nvPr>
        </p:nvPicPr>
        <p:blipFill>
          <a:blip r:embed="rId2" cstate="print"/>
          <a:stretch>
            <a:fillRect/>
          </a:stretch>
        </p:blipFill>
        <p:spPr>
          <a:xfrm>
            <a:off x="547835" y="1481138"/>
            <a:ext cx="8048330" cy="4525962"/>
          </a:xfrm>
        </p:spPr>
      </p:pic>
      <p:sp>
        <p:nvSpPr>
          <p:cNvPr id="3" name="Заголовок 2"/>
          <p:cNvSpPr>
            <a:spLocks noGrp="1"/>
          </p:cNvSpPr>
          <p:nvPr>
            <p:ph type="title"/>
          </p:nvPr>
        </p:nvSpPr>
        <p:spPr/>
        <p:txBody>
          <a:bodyPr/>
          <a:lstStyle/>
          <a:p>
            <a:pPr fontAlgn="base"/>
            <a:r>
              <a:rPr lang="ru-RU" dirty="0" smtClean="0"/>
              <a:t>Управляющая компания</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548680"/>
            <a:ext cx="8229600" cy="5116024"/>
          </a:xfrm>
        </p:spPr>
        <p:txBody>
          <a:bodyPr>
            <a:normAutofit/>
          </a:bodyPr>
          <a:lstStyle/>
          <a:p>
            <a:pPr marL="0" indent="0" algn="just">
              <a:lnSpc>
                <a:spcPct val="150000"/>
              </a:lnSpc>
              <a:buNone/>
            </a:pPr>
            <a:r>
              <a:rPr lang="ru-RU" sz="1700" dirty="0" smtClean="0">
                <a:latin typeface="Arial" pitchFamily="34" charset="0"/>
                <a:cs typeface="Arial" pitchFamily="34" charset="0"/>
              </a:rPr>
              <a:t> 	</a:t>
            </a:r>
            <a:r>
              <a:rPr lang="ru-RU" sz="1800" dirty="0" smtClean="0">
                <a:latin typeface="Arial" pitchFamily="34" charset="0"/>
                <a:cs typeface="Arial" pitchFamily="34" charset="0"/>
              </a:rPr>
              <a:t>Такой </a:t>
            </a:r>
            <a:r>
              <a:rPr lang="ru-RU" sz="1800" dirty="0" smtClean="0">
                <a:latin typeface="Arial" pitchFamily="34" charset="0"/>
                <a:cs typeface="Arial" pitchFamily="34" charset="0"/>
              </a:rPr>
              <a:t>способ управления наиболее распространен. Обязанности по управлению домом исполняет специализированная организация, имеющая лицензию на этот вид деятельности. Она может быть избрана собственниками помещений на общем собрании на срок до пяти лет.</a:t>
            </a:r>
          </a:p>
          <a:p>
            <a:pPr marL="0" indent="0" algn="just">
              <a:lnSpc>
                <a:spcPct val="150000"/>
              </a:lnSpc>
              <a:buNone/>
            </a:pPr>
            <a:r>
              <a:rPr lang="ru-RU" sz="1800" dirty="0" smtClean="0">
                <a:latin typeface="Arial" pitchFamily="34" charset="0"/>
                <a:cs typeface="Arial" pitchFamily="34" charset="0"/>
              </a:rPr>
              <a:t>	Если </a:t>
            </a:r>
            <a:r>
              <a:rPr lang="ru-RU" sz="1800" dirty="0" smtClean="0">
                <a:latin typeface="Arial" pitchFamily="34" charset="0"/>
                <a:cs typeface="Arial" pitchFamily="34" charset="0"/>
              </a:rPr>
              <a:t>в доме способ управления не избран, например </a:t>
            </a:r>
            <a:r>
              <a:rPr lang="ru-RU" sz="1800" dirty="0" smtClean="0">
                <a:latin typeface="Arial" pitchFamily="34" charset="0"/>
                <a:cs typeface="Arial" pitchFamily="34" charset="0"/>
              </a:rPr>
              <a:t>собственники </a:t>
            </a:r>
            <a:r>
              <a:rPr lang="ru-RU" sz="1800" dirty="0" smtClean="0">
                <a:latin typeface="Arial" pitchFamily="34" charset="0"/>
                <a:cs typeface="Arial" pitchFamily="34" charset="0"/>
              </a:rPr>
              <a:t>не приняли такое решение или прежняя управляющая организация прекратила деятельность, орган местного самоуправления должен организовать открытый конкурс для выбора управляющей организации.</a:t>
            </a:r>
          </a:p>
          <a:p>
            <a:pPr marL="0" indent="0" algn="just">
              <a:lnSpc>
                <a:spcPct val="150000"/>
              </a:lnSpc>
              <a:buNone/>
            </a:pPr>
            <a:r>
              <a:rPr lang="ru-RU" sz="1800" dirty="0" smtClean="0">
                <a:latin typeface="Arial" pitchFamily="34" charset="0"/>
                <a:cs typeface="Arial" pitchFamily="34" charset="0"/>
              </a:rPr>
              <a:t>	</a:t>
            </a:r>
            <a:endParaRPr lang="ru-RU" sz="18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1196752"/>
            <a:ext cx="8229600" cy="4968552"/>
          </a:xfrm>
        </p:spPr>
        <p:txBody>
          <a:bodyPr>
            <a:noAutofit/>
          </a:bodyPr>
          <a:lstStyle/>
          <a:p>
            <a:pPr marL="85725" indent="0" algn="just" fontAlgn="base">
              <a:buNone/>
            </a:pPr>
            <a:r>
              <a:rPr lang="ru-RU" sz="1700" dirty="0" smtClean="0">
                <a:latin typeface="Arial" pitchFamily="34" charset="0"/>
                <a:cs typeface="Arial" pitchFamily="34" charset="0"/>
              </a:rPr>
              <a:t>	У </a:t>
            </a:r>
            <a:r>
              <a:rPr lang="ru-RU" sz="1700" dirty="0" smtClean="0">
                <a:latin typeface="Arial" pitchFamily="34" charset="0"/>
                <a:cs typeface="Arial" pitchFamily="34" charset="0"/>
              </a:rPr>
              <a:t>жителей многоквартирных домов есть два варианта решения вопроса содержания общего недвижимого имущества: создать ТСН, заключить договор с Управляющей компанией. Каждый из этих вариантов имеет свои сильные и слабые стороны. </a:t>
            </a:r>
          </a:p>
          <a:p>
            <a:pPr marL="85725" indent="0" algn="just" fontAlgn="base">
              <a:buNone/>
            </a:pPr>
            <a:r>
              <a:rPr lang="ru-RU" sz="1700" dirty="0" smtClean="0">
                <a:latin typeface="Arial" pitchFamily="34" charset="0"/>
                <a:cs typeface="Arial" pitchFamily="34" charset="0"/>
              </a:rPr>
              <a:t>	</a:t>
            </a:r>
            <a:r>
              <a:rPr lang="ru-RU" sz="1700" dirty="0" smtClean="0">
                <a:latin typeface="Arial" pitchFamily="34" charset="0"/>
                <a:cs typeface="Arial" pitchFamily="34" charset="0"/>
              </a:rPr>
              <a:t>Также </a:t>
            </a:r>
            <a:r>
              <a:rPr lang="ru-RU" sz="1700" dirty="0" smtClean="0">
                <a:latin typeface="Arial" pitchFamily="34" charset="0"/>
                <a:cs typeface="Arial" pitchFamily="34" charset="0"/>
              </a:rPr>
              <a:t>Управляющие компании часто не выполняют должным образом свои функции. При всех этих недостатках, есть и плюсы в такой форме управления домом. Например, жильцам не нужно вникать в вопросы обслуживания и содержания общего имущества. Решение всех проблем ложится на плечи УК</a:t>
            </a:r>
            <a:r>
              <a:rPr lang="ru-RU" sz="1700" dirty="0" smtClean="0">
                <a:latin typeface="Arial" pitchFamily="34" charset="0"/>
                <a:cs typeface="Arial" pitchFamily="34" charset="0"/>
              </a:rPr>
              <a:t>. </a:t>
            </a:r>
            <a:r>
              <a:rPr lang="ru-RU" sz="1800" dirty="0" smtClean="0">
                <a:latin typeface="Arial" pitchFamily="34" charset="0"/>
                <a:cs typeface="Arial" pitchFamily="34" charset="0"/>
              </a:rPr>
              <a:t>Деятельность </a:t>
            </a:r>
            <a:r>
              <a:rPr lang="ru-RU" sz="1800" dirty="0" smtClean="0">
                <a:latin typeface="Arial" pitchFamily="34" charset="0"/>
                <a:cs typeface="Arial" pitchFamily="34" charset="0"/>
              </a:rPr>
              <a:t>организация осуществляет на профессиональной основе (что, впрочем, не всегда синонимично понятию «управлять качественно»). </a:t>
            </a:r>
            <a:endParaRPr lang="ru-RU" sz="1800" dirty="0" smtClean="0">
              <a:latin typeface="Arial" pitchFamily="34" charset="0"/>
              <a:cs typeface="Arial" pitchFamily="34" charset="0"/>
            </a:endParaRPr>
          </a:p>
          <a:p>
            <a:pPr marL="85725" indent="0" algn="just" fontAlgn="base">
              <a:buNone/>
            </a:pPr>
            <a:r>
              <a:rPr lang="ru-RU" sz="1800" b="1" dirty="0" smtClean="0">
                <a:solidFill>
                  <a:srgbClr val="FF0000"/>
                </a:solidFill>
                <a:latin typeface="Arial" pitchFamily="34" charset="0"/>
                <a:cs typeface="Arial" pitchFamily="34" charset="0"/>
              </a:rPr>
              <a:t>	</a:t>
            </a:r>
            <a:r>
              <a:rPr lang="ru-RU" sz="1800" b="1" dirty="0" smtClean="0">
                <a:solidFill>
                  <a:srgbClr val="FF0000"/>
                </a:solidFill>
                <a:latin typeface="Arial" pitchFamily="34" charset="0"/>
                <a:cs typeface="Arial" pitchFamily="34" charset="0"/>
              </a:rPr>
              <a:t>Недостатки.</a:t>
            </a:r>
          </a:p>
          <a:p>
            <a:pPr marL="85725" indent="0" algn="just" fontAlgn="base">
              <a:buNone/>
            </a:pPr>
            <a:r>
              <a:rPr lang="ru-RU" sz="1800" b="1" dirty="0" smtClean="0">
                <a:solidFill>
                  <a:srgbClr val="FF0000"/>
                </a:solidFill>
                <a:latin typeface="Arial" pitchFamily="34" charset="0"/>
                <a:cs typeface="Arial" pitchFamily="34" charset="0"/>
              </a:rPr>
              <a:t>С УК сегодня сотрудничать желают далеко не все. Это связано с большими расходами и невозможностью отследить, на что тратятся собранные </a:t>
            </a:r>
            <a:r>
              <a:rPr lang="ru-RU" sz="1800" b="1" dirty="0" smtClean="0">
                <a:solidFill>
                  <a:srgbClr val="FF0000"/>
                </a:solidFill>
                <a:latin typeface="Arial" pitchFamily="34" charset="0"/>
                <a:cs typeface="Arial" pitchFamily="34" charset="0"/>
              </a:rPr>
              <a:t>деньги – весьма ограниченны возможности </a:t>
            </a:r>
            <a:r>
              <a:rPr lang="ru-RU" sz="1800" b="1" dirty="0" smtClean="0">
                <a:solidFill>
                  <a:srgbClr val="FF0000"/>
                </a:solidFill>
                <a:latin typeface="Arial" pitchFamily="34" charset="0"/>
                <a:cs typeface="Arial" pitchFamily="34" charset="0"/>
              </a:rPr>
              <a:t>жильцов контролировать деятельность управляющей организации, значительно увеличиваются затраты на содержания </a:t>
            </a:r>
            <a:r>
              <a:rPr lang="ru-RU" sz="1800" b="1" dirty="0" smtClean="0">
                <a:solidFill>
                  <a:srgbClr val="FF0000"/>
                </a:solidFill>
                <a:latin typeface="Arial" pitchFamily="34" charset="0"/>
                <a:cs typeface="Arial" pitchFamily="34" charset="0"/>
              </a:rPr>
              <a:t>МКД.</a:t>
            </a:r>
            <a:endParaRPr lang="ru-RU" sz="1700" b="1" dirty="0" smtClean="0">
              <a:solidFill>
                <a:srgbClr val="FF0000"/>
              </a:solidFill>
              <a:latin typeface="Arial" pitchFamily="34" charset="0"/>
              <a:cs typeface="Arial" pitchFamily="34" charset="0"/>
            </a:endParaRPr>
          </a:p>
          <a:p>
            <a:pPr marL="85725" indent="0" algn="just" fontAlgn="base">
              <a:buNone/>
            </a:pPr>
            <a:r>
              <a:rPr lang="ru-RU" sz="1700" b="1" dirty="0" smtClean="0">
                <a:solidFill>
                  <a:srgbClr val="FF0000"/>
                </a:solidFill>
                <a:latin typeface="Arial" pitchFamily="34" charset="0"/>
                <a:cs typeface="Arial" pitchFamily="34" charset="0"/>
              </a:rPr>
              <a:t>	</a:t>
            </a:r>
            <a:endParaRPr lang="ru-RU" sz="1600" b="1" dirty="0" smtClean="0">
              <a:solidFill>
                <a:srgbClr val="FF0000"/>
              </a:solidFill>
              <a:latin typeface="Arial" pitchFamily="34" charset="0"/>
              <a:cs typeface="Arial" pitchFamily="34" charset="0"/>
            </a:endParaRPr>
          </a:p>
          <a:p>
            <a:pPr marL="85725" indent="0" algn="just" fontAlgn="base">
              <a:buNone/>
            </a:pPr>
            <a:r>
              <a:rPr lang="ru-RU" sz="1700" dirty="0" smtClean="0">
                <a:latin typeface="Arial" pitchFamily="34" charset="0"/>
                <a:cs typeface="Arial" pitchFamily="34" charset="0"/>
              </a:rPr>
              <a:t>.</a:t>
            </a:r>
            <a:endParaRPr lang="ru-RU" sz="1700" dirty="0">
              <a:latin typeface="Arial" pitchFamily="34" charset="0"/>
              <a:cs typeface="Arial" pitchFamily="34" charset="0"/>
            </a:endParaRPr>
          </a:p>
        </p:txBody>
      </p:sp>
      <p:sp>
        <p:nvSpPr>
          <p:cNvPr id="3" name="Заголовок 2"/>
          <p:cNvSpPr>
            <a:spLocks noGrp="1"/>
          </p:cNvSpPr>
          <p:nvPr>
            <p:ph type="title"/>
          </p:nvPr>
        </p:nvSpPr>
        <p:spPr/>
        <p:txBody>
          <a:bodyPr>
            <a:normAutofit/>
          </a:bodyPr>
          <a:lstStyle/>
          <a:p>
            <a:r>
              <a:rPr lang="ru-RU" dirty="0" smtClean="0"/>
              <a:t>Преимущества и </a:t>
            </a:r>
            <a:r>
              <a:rPr lang="ru-RU" dirty="0" smtClean="0"/>
              <a:t>недостатки</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260648"/>
            <a:ext cx="8229600" cy="5836104"/>
          </a:xfrm>
        </p:spPr>
        <p:txBody>
          <a:bodyPr>
            <a:normAutofit fontScale="92500" lnSpcReduction="20000"/>
          </a:bodyPr>
          <a:lstStyle/>
          <a:p>
            <a:pPr algn="ctr" fontAlgn="base">
              <a:buNone/>
            </a:pPr>
            <a:r>
              <a:rPr lang="ru-RU" sz="3800" b="1" dirty="0" smtClean="0">
                <a:latin typeface="+mj-lt"/>
                <a:cs typeface="Arial" pitchFamily="34" charset="0"/>
              </a:rPr>
              <a:t> </a:t>
            </a:r>
            <a:r>
              <a:rPr lang="ru-RU" sz="3800" b="1" dirty="0" smtClean="0">
                <a:solidFill>
                  <a:srgbClr val="FF0000"/>
                </a:solidFill>
                <a:latin typeface="+mj-lt"/>
                <a:cs typeface="Arial" pitchFamily="34" charset="0"/>
              </a:rPr>
              <a:t>К преимуществам создания ТСН стоит отнести </a:t>
            </a:r>
            <a:r>
              <a:rPr lang="ru-RU" sz="3800" b="1" dirty="0" smtClean="0">
                <a:solidFill>
                  <a:srgbClr val="FF0000"/>
                </a:solidFill>
                <a:latin typeface="+mj-lt"/>
                <a:cs typeface="Arial" pitchFamily="34" charset="0"/>
              </a:rPr>
              <a:t>:</a:t>
            </a:r>
          </a:p>
          <a:p>
            <a:pPr algn="just" fontAlgn="base"/>
            <a:endParaRPr lang="ru-RU" sz="1700" dirty="0" smtClean="0">
              <a:latin typeface="Arial" pitchFamily="34" charset="0"/>
              <a:cs typeface="Arial" pitchFamily="34" charset="0"/>
            </a:endParaRPr>
          </a:p>
          <a:p>
            <a:pPr marL="256032" lvl="1" indent="0" algn="just" fontAlgn="base">
              <a:lnSpc>
                <a:spcPct val="150000"/>
              </a:lnSpc>
              <a:buNone/>
            </a:pPr>
            <a:r>
              <a:rPr lang="ru-RU" sz="1700" dirty="0" smtClean="0">
                <a:latin typeface="Arial" pitchFamily="34" charset="0"/>
                <a:cs typeface="Arial" pitchFamily="34" charset="0"/>
              </a:rPr>
              <a:t>	</a:t>
            </a:r>
            <a:r>
              <a:rPr lang="ru-RU" sz="1800" dirty="0" smtClean="0">
                <a:latin typeface="Arial" pitchFamily="34" charset="0"/>
                <a:cs typeface="Arial" pitchFamily="34" charset="0"/>
              </a:rPr>
              <a:t>- общность </a:t>
            </a:r>
            <a:r>
              <a:rPr lang="ru-RU" sz="1800" dirty="0" smtClean="0">
                <a:latin typeface="Arial" pitchFamily="34" charset="0"/>
                <a:cs typeface="Arial" pitchFamily="34" charset="0"/>
              </a:rPr>
              <a:t>совместного имущества. Товарищество собственников недвижимости осуществляет управление и обслуживание не только жилых построек, но и объектов коммерческого типа, земельных участков, подвальных и чердачных помещений. Это дает возможность эффективнее распоряжаться разным имуществом</a:t>
            </a:r>
            <a:r>
              <a:rPr lang="ru-RU" sz="1800" dirty="0" smtClean="0">
                <a:latin typeface="Arial" pitchFamily="34" charset="0"/>
                <a:cs typeface="Arial" pitchFamily="34" charset="0"/>
              </a:rPr>
              <a:t>;</a:t>
            </a:r>
          </a:p>
          <a:p>
            <a:pPr marL="256032" lvl="1" indent="0" algn="just" fontAlgn="base">
              <a:lnSpc>
                <a:spcPct val="150000"/>
              </a:lnSpc>
              <a:buNone/>
            </a:pPr>
            <a:r>
              <a:rPr lang="ru-RU" sz="1800" dirty="0" smtClean="0">
                <a:latin typeface="Arial" pitchFamily="34" charset="0"/>
                <a:cs typeface="Arial" pitchFamily="34" charset="0"/>
              </a:rPr>
              <a:t>	- экономия </a:t>
            </a:r>
            <a:r>
              <a:rPr lang="ru-RU" sz="1800" dirty="0" smtClean="0">
                <a:latin typeface="Arial" pitchFamily="34" charset="0"/>
                <a:cs typeface="Arial" pitchFamily="34" charset="0"/>
              </a:rPr>
              <a:t>времени собственников квартир МКД (при условии наличия компетентного правления ТСН);</a:t>
            </a:r>
          </a:p>
          <a:p>
            <a:pPr marL="256032" lvl="1" indent="0" algn="just" fontAlgn="base">
              <a:lnSpc>
                <a:spcPct val="150000"/>
              </a:lnSpc>
              <a:buNone/>
            </a:pPr>
            <a:r>
              <a:rPr lang="ru-RU" sz="1800" dirty="0" smtClean="0">
                <a:latin typeface="Arial" pitchFamily="34" charset="0"/>
                <a:cs typeface="Arial" pitchFamily="34" charset="0"/>
              </a:rPr>
              <a:t>	- товарищество </a:t>
            </a:r>
            <a:r>
              <a:rPr lang="ru-RU" sz="1800" dirty="0" smtClean="0">
                <a:latin typeface="Arial" pitchFamily="34" charset="0"/>
                <a:cs typeface="Arial" pitchFamily="34" charset="0"/>
              </a:rPr>
              <a:t>ведет открытую хозяйственную деятельность. Жильцам многоквартирного дома доступна финансовая отчетность;</a:t>
            </a:r>
          </a:p>
          <a:p>
            <a:pPr marL="256032" lvl="1" indent="0" algn="just" fontAlgn="base">
              <a:lnSpc>
                <a:spcPct val="150000"/>
              </a:lnSpc>
              <a:buNone/>
            </a:pPr>
            <a:r>
              <a:rPr lang="ru-RU" sz="1800" dirty="0" smtClean="0">
                <a:latin typeface="Arial" pitchFamily="34" charset="0"/>
                <a:cs typeface="Arial" pitchFamily="34" charset="0"/>
              </a:rPr>
              <a:t>	- возможность </a:t>
            </a:r>
            <a:r>
              <a:rPr lang="ru-RU" sz="1800" dirty="0" smtClean="0">
                <a:latin typeface="Arial" pitchFamily="34" charset="0"/>
                <a:cs typeface="Arial" pitchFamily="34" charset="0"/>
              </a:rPr>
              <a:t>приумножения имущества. Собственники квартир МКД могут рассчитывать на то, что полученная в ходе грамотного управления недвижимостью прибыль будет использована на общие нужды, для улучшения состояния дома или прилегающей к нему территории.</a:t>
            </a:r>
          </a:p>
          <a:p>
            <a:pPr marL="0" indent="0" algn="just">
              <a:lnSpc>
                <a:spcPct val="150000"/>
              </a:lnSpc>
              <a:buNone/>
            </a:pPr>
            <a:endParaRPr lang="ru-RU" sz="17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260648"/>
            <a:ext cx="8229600" cy="5836104"/>
          </a:xfrm>
        </p:spPr>
        <p:txBody>
          <a:bodyPr>
            <a:normAutofit/>
          </a:bodyPr>
          <a:lstStyle/>
          <a:p>
            <a:pPr algn="ctr" fontAlgn="base">
              <a:buNone/>
            </a:pPr>
            <a:r>
              <a:rPr lang="ru-RU" sz="3500" b="1" dirty="0" smtClean="0">
                <a:solidFill>
                  <a:schemeClr val="accent1">
                    <a:lumMod val="50000"/>
                  </a:schemeClr>
                </a:solidFill>
              </a:rPr>
              <a:t>К недостаткам ТСН </a:t>
            </a:r>
            <a:r>
              <a:rPr lang="ru-RU" sz="3500" b="1" dirty="0" smtClean="0">
                <a:solidFill>
                  <a:schemeClr val="accent1">
                    <a:lumMod val="50000"/>
                  </a:schemeClr>
                </a:solidFill>
              </a:rPr>
              <a:t>стоит отнести следующие:</a:t>
            </a:r>
          </a:p>
          <a:p>
            <a:pPr algn="just">
              <a:lnSpc>
                <a:spcPct val="150000"/>
              </a:lnSpc>
            </a:pPr>
            <a:r>
              <a:rPr lang="ru-RU" sz="1700" dirty="0" smtClean="0">
                <a:latin typeface="Arial" pitchFamily="34" charset="0"/>
                <a:cs typeface="Arial" pitchFamily="34" charset="0"/>
              </a:rPr>
              <a:t>	</a:t>
            </a:r>
            <a:r>
              <a:rPr lang="ru-RU" b="1" dirty="0" smtClean="0"/>
              <a:t> </a:t>
            </a:r>
            <a:r>
              <a:rPr lang="ru-RU" sz="1700" b="1" dirty="0" smtClean="0">
                <a:latin typeface="Arial" pitchFamily="34" charset="0"/>
                <a:cs typeface="Arial" pitchFamily="34" charset="0"/>
              </a:rPr>
              <a:t>Длительные сроки решения вопросов.</a:t>
            </a:r>
            <a:r>
              <a:rPr lang="ru-RU" sz="1700" dirty="0" smtClean="0">
                <a:latin typeface="Arial" pitchFamily="34" charset="0"/>
                <a:cs typeface="Arial" pitchFamily="34" charset="0"/>
              </a:rPr>
              <a:t> В старых </a:t>
            </a:r>
            <a:r>
              <a:rPr lang="ru-RU" sz="1700" dirty="0" smtClean="0">
                <a:latin typeface="Arial" pitchFamily="34" charset="0"/>
                <a:cs typeface="Arial" pitchFamily="34" charset="0"/>
              </a:rPr>
              <a:t>домах сбор </a:t>
            </a:r>
            <a:r>
              <a:rPr lang="ru-RU" sz="1700" dirty="0" smtClean="0">
                <a:latin typeface="Arial" pitchFamily="34" charset="0"/>
                <a:cs typeface="Arial" pitchFamily="34" charset="0"/>
              </a:rPr>
              <a:t>средств на ремонт помещений может затянуться на длительные сроки, что чревато переходом дома в аварийное состояние.</a:t>
            </a:r>
          </a:p>
          <a:p>
            <a:pPr marL="228600" lvl="3" indent="762000" algn="just">
              <a:lnSpc>
                <a:spcPct val="150000"/>
              </a:lnSpc>
            </a:pPr>
            <a:r>
              <a:rPr lang="ru-RU" sz="1700" b="1" dirty="0" smtClean="0">
                <a:latin typeface="Arial" pitchFamily="34" charset="0"/>
                <a:cs typeface="Arial" pitchFamily="34" charset="0"/>
              </a:rPr>
              <a:t>Риск банкротства.</a:t>
            </a:r>
            <a:r>
              <a:rPr lang="ru-RU" sz="1700" dirty="0" smtClean="0">
                <a:latin typeface="Arial" pitchFamily="34" charset="0"/>
                <a:cs typeface="Arial" pitchFamily="34" charset="0"/>
              </a:rPr>
              <a:t> Поскольку ТСН, по факту, является юридическим лицом, присутствует риск его банкротства, а это значит, что никаких гарантий возврата вложенных средств нет.</a:t>
            </a:r>
          </a:p>
          <a:p>
            <a:pPr marL="0" indent="0" algn="just">
              <a:lnSpc>
                <a:spcPct val="150000"/>
              </a:lnSpc>
              <a:buNone/>
            </a:pPr>
            <a:endParaRPr lang="ru-RU" sz="17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816</TotalTime>
  <Words>160</Words>
  <Application>Microsoft Office PowerPoint</Application>
  <PresentationFormat>Экран (4:3)</PresentationFormat>
  <Paragraphs>65</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Открытая</vt:lpstr>
      <vt:lpstr>Слайд 1</vt:lpstr>
      <vt:lpstr>Слайд 2</vt:lpstr>
      <vt:lpstr>ЧТО ТАКОЕ ТСН</vt:lpstr>
      <vt:lpstr>Слайд 4</vt:lpstr>
      <vt:lpstr>Управляющая компания</vt:lpstr>
      <vt:lpstr>Слайд 6</vt:lpstr>
      <vt:lpstr>Преимущества и недостатки</vt:lpstr>
      <vt:lpstr>Слайд 8</vt:lpstr>
      <vt:lpstr>Слайд 9</vt:lpstr>
      <vt:lpstr>Пошаговая инструкция создания ТСН</vt:lpstr>
      <vt:lpstr>Слайд 11</vt:lpstr>
      <vt:lpstr>Слайд 12</vt:lpstr>
      <vt:lpstr>Слайд 13</vt:lpstr>
      <vt:lpstr>ТСН из нескольких домов</vt:lpstr>
      <vt:lpstr>ПРИМЕРНЫЙ ШТАТ ТСН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dc:creator>
  <cp:lastModifiedBy>Adm</cp:lastModifiedBy>
  <cp:revision>33</cp:revision>
  <dcterms:created xsi:type="dcterms:W3CDTF">2022-01-26T19:33:05Z</dcterms:created>
  <dcterms:modified xsi:type="dcterms:W3CDTF">2022-01-27T09:09:22Z</dcterms:modified>
</cp:coreProperties>
</file>